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63" r:id="rId6"/>
    <p:sldId id="259"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59" autoAdjust="0"/>
  </p:normalViewPr>
  <p:slideViewPr>
    <p:cSldViewPr>
      <p:cViewPr varScale="1">
        <p:scale>
          <a:sx n="99" d="100"/>
          <a:sy n="99" d="100"/>
        </p:scale>
        <p:origin x="-220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a:t>
            </a:r>
            <a:r>
              <a:rPr lang="en-US" baseline="0" dirty="0" smtClean="0"/>
              <a:t>–-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a:t>
            </a:r>
            <a:r>
              <a:rPr lang="en-US" baseline="0" dirty="0" smtClean="0"/>
              <a:t>) Our cosmic origin– Age of the universe, where we came from and how it evolved to today, our cosmic origins</a:t>
            </a:r>
          </a:p>
          <a:p>
            <a:r>
              <a:rPr lang="en-US" baseline="0" dirty="0" smtClean="0"/>
              <a:t>- As our planet orbits around the Sun, which </a:t>
            </a:r>
            <a:r>
              <a:rPr lang="en-US" baseline="0" dirty="0" smtClean="0"/>
              <a:t>is a star and belongs </a:t>
            </a:r>
            <a:r>
              <a:rPr lang="en-US" baseline="0" dirty="0" smtClean="0"/>
              <a:t>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a:t>
            </a:r>
            <a:r>
              <a:rPr lang="en-US" baseline="0" dirty="0" smtClean="0"/>
              <a:t>it also required </a:t>
            </a:r>
            <a:r>
              <a:rPr lang="en-US" baseline="0" dirty="0" smtClean="0"/>
              <a:t>us to use programming language Python in the process of automating the code.</a:t>
            </a:r>
          </a:p>
          <a:p>
            <a:endParaRPr lang="en-US" baseline="0" dirty="0" smtClean="0"/>
          </a:p>
          <a:p>
            <a:r>
              <a:rPr lang="en-US" baseline="0" dirty="0" smtClean="0"/>
              <a:t>Galaxy,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a:t>
            </a:r>
            <a:r>
              <a:rPr lang="en-US" baseline="0" dirty="0" smtClean="0"/>
              <a:t>cosmological (meaning that simulation of a galaxy made while considering its surrounding area in the universe), mass simulations of </a:t>
            </a:r>
            <a:r>
              <a:rPr lang="en-US" baseline="0" dirty="0" smtClean="0"/>
              <a:t>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4</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we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5</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7/16/14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7/16/14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7/16/14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7/16/14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4000" dirty="0" smtClean="0">
                <a:solidFill>
                  <a:schemeClr val="bg1"/>
                </a:solidFill>
              </a:rPr>
              <a:t>Morphological Analysis of Galaxies </a:t>
            </a:r>
            <a:r>
              <a:rPr lang="en-US" sz="4000" dirty="0" smtClean="0">
                <a:solidFill>
                  <a:schemeClr val="bg1"/>
                </a:solidFill>
              </a:rPr>
              <a:t>from </a:t>
            </a:r>
            <a:r>
              <a:rPr lang="en-US" sz="4000" dirty="0" smtClean="0">
                <a:solidFill>
                  <a:schemeClr val="bg1"/>
                </a:solidFill>
              </a:rPr>
              <a:t>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fontScale="92500" lnSpcReduction="20000"/>
          </a:bodyPr>
          <a:lstStyle/>
          <a:p>
            <a:r>
              <a:rPr lang="en-US" sz="2800" dirty="0" smtClean="0">
                <a:solidFill>
                  <a:schemeClr val="bg1"/>
                </a:solidFill>
              </a:rPr>
              <a:t>Ian </a:t>
            </a:r>
            <a:r>
              <a:rPr lang="en-US" sz="2800" dirty="0" err="1" smtClean="0">
                <a:solidFill>
                  <a:schemeClr val="bg1"/>
                </a:solidFill>
              </a:rPr>
              <a:t>Tibbetts</a:t>
            </a:r>
            <a:r>
              <a:rPr lang="en-US" sz="2800" dirty="0" smtClean="0">
                <a:solidFill>
                  <a:schemeClr val="bg1"/>
                </a:solidFill>
              </a:rPr>
              <a:t>, </a:t>
            </a:r>
            <a:r>
              <a:rPr lang="en-US" sz="2800" dirty="0" err="1" smtClean="0">
                <a:solidFill>
                  <a:schemeClr val="bg1"/>
                </a:solidFill>
              </a:rPr>
              <a:t>Ariunjargal</a:t>
            </a:r>
            <a:r>
              <a:rPr lang="en-US" sz="2800" dirty="0" smtClean="0">
                <a:solidFill>
                  <a:schemeClr val="bg1"/>
                </a:solidFill>
              </a:rPr>
              <a:t> </a:t>
            </a:r>
            <a:r>
              <a:rPr lang="en-US" sz="2800" dirty="0" smtClean="0">
                <a:solidFill>
                  <a:schemeClr val="bg1"/>
                </a:solidFill>
              </a:rPr>
              <a:t>Bat-</a:t>
            </a:r>
            <a:r>
              <a:rPr lang="en-US" sz="2800" dirty="0" err="1" smtClean="0">
                <a:solidFill>
                  <a:schemeClr val="bg1"/>
                </a:solidFill>
              </a:rPr>
              <a:t>Erdene</a:t>
            </a:r>
            <a:r>
              <a:rPr lang="en-US" sz="2800" dirty="0" smtClean="0">
                <a:solidFill>
                  <a:schemeClr val="bg1"/>
                </a:solidFill>
              </a:rPr>
              <a:t>, </a:t>
            </a:r>
            <a:r>
              <a:rPr lang="en-US" sz="2800" dirty="0" err="1" smtClean="0">
                <a:solidFill>
                  <a:schemeClr val="bg1"/>
                </a:solidFill>
              </a:rPr>
              <a:t>Prof.Elizabeth</a:t>
            </a:r>
            <a:r>
              <a:rPr lang="en-US" sz="2800" dirty="0" smtClean="0">
                <a:solidFill>
                  <a:schemeClr val="bg1"/>
                </a:solidFill>
              </a:rPr>
              <a:t> McGrath</a:t>
            </a:r>
            <a:endParaRPr lang="en-US" sz="280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t>Why we care</a:t>
            </a:r>
          </a:p>
        </p:txBody>
      </p:sp>
      <p:sp>
        <p:nvSpPr>
          <p:cNvPr id="3075" name="Espace réservé du contenu 2"/>
          <p:cNvSpPr>
            <a:spLocks noGrp="1"/>
          </p:cNvSpPr>
          <p:nvPr>
            <p:ph idx="1"/>
          </p:nvPr>
        </p:nvSpPr>
        <p:spPr>
          <a:xfrm>
            <a:off x="4283968" y="1268760"/>
            <a:ext cx="4680520" cy="4813995"/>
          </a:xfrm>
        </p:spPr>
        <p:txBody>
          <a:bodyPr/>
          <a:lstStyle/>
          <a:p>
            <a:r>
              <a:rPr lang="en-US" sz="2800" dirty="0" smtClean="0"/>
              <a:t>Space is </a:t>
            </a:r>
            <a:r>
              <a:rPr lang="en-US" sz="2800" dirty="0" smtClean="0"/>
              <a:t>cool and tantalizing; there </a:t>
            </a:r>
            <a:r>
              <a:rPr lang="en-US" sz="2800" dirty="0" smtClean="0"/>
              <a:t>is a lot </a:t>
            </a:r>
            <a:r>
              <a:rPr lang="en-US" sz="2800" dirty="0"/>
              <a:t>to explore</a:t>
            </a:r>
            <a:endParaRPr lang="en-US" sz="2800" dirty="0" smtClean="0"/>
          </a:p>
          <a:p>
            <a:r>
              <a:rPr lang="en-US" sz="2800" dirty="0" smtClean="0"/>
              <a:t>Our cosmic origin (how did we get here)</a:t>
            </a:r>
          </a:p>
          <a:p>
            <a:r>
              <a:rPr lang="en-US" sz="2800" dirty="0" smtClean="0"/>
              <a:t>Part of emerging collaborations between observers and theorists in the field</a:t>
            </a:r>
          </a:p>
          <a:p>
            <a:r>
              <a:rPr lang="en-US" sz="2800" dirty="0" smtClean="0"/>
              <a:t>Interdisciplinary: CS and Physics/Astronomy</a:t>
            </a:r>
          </a:p>
          <a:p>
            <a:endParaRPr lang="en-US" sz="2800" dirty="0" smtClean="0"/>
          </a:p>
          <a:p>
            <a:endParaRPr lang="en-US" sz="2800" dirty="0" smtClean="0"/>
          </a:p>
          <a:p>
            <a:endParaRPr lang="en-US" sz="2800" dirty="0" smtClean="0"/>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we’re doing</a:t>
            </a:r>
          </a:p>
        </p:txBody>
      </p:sp>
      <p:sp>
        <p:nvSpPr>
          <p:cNvPr id="3" name="Espace réservé du contenu 2"/>
          <p:cNvSpPr>
            <a:spLocks noGrp="1"/>
          </p:cNvSpPr>
          <p:nvPr>
            <p:ph idx="1"/>
          </p:nvPr>
        </p:nvSpPr>
        <p:spPr>
          <a:xfrm>
            <a:off x="467544" y="1772816"/>
            <a:ext cx="8229600" cy="2220267"/>
          </a:xfrm>
        </p:spPr>
        <p:txBody>
          <a:bodyPr rtlCol="0">
            <a:normAutofit/>
          </a:bodyPr>
          <a:lstStyle/>
          <a:p>
            <a:pPr fontAlgn="auto">
              <a:spcAft>
                <a:spcPts val="0"/>
              </a:spcAft>
              <a:buFont typeface="Arial" pitchFamily="34" charset="0"/>
              <a:buChar char="•"/>
              <a:defRPr/>
            </a:pPr>
            <a:r>
              <a:rPr lang="en-US" dirty="0" smtClean="0"/>
              <a:t>High-resolution simulations</a:t>
            </a:r>
          </a:p>
          <a:p>
            <a:pPr fontAlgn="auto">
              <a:spcAft>
                <a:spcPts val="0"/>
              </a:spcAft>
              <a:buFont typeface="Arial" pitchFamily="34" charset="0"/>
              <a:buChar char="•"/>
              <a:defRPr/>
            </a:pPr>
            <a:r>
              <a:rPr lang="en-US" dirty="0" smtClean="0"/>
              <a:t>Hundreds of images for each galaxy</a:t>
            </a:r>
          </a:p>
          <a:p>
            <a:pPr fontAlgn="auto">
              <a:spcAft>
                <a:spcPts val="0"/>
              </a:spcAft>
              <a:buFont typeface="Arial" pitchFamily="34" charset="0"/>
              <a:buChar char="•"/>
              <a:defRPr/>
            </a:pPr>
            <a:r>
              <a:rPr lang="en-US" dirty="0" smtClean="0"/>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17032"/>
            <a:ext cx="3882008" cy="2903742"/>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717032"/>
            <a:ext cx="3888432" cy="2910072"/>
          </a:xfrm>
          <a:prstGeom prst="rect">
            <a:avLst/>
          </a:prstGeom>
        </p:spPr>
      </p:pic>
      <p:sp>
        <p:nvSpPr>
          <p:cNvPr id="8" name="Right Arrow 7"/>
          <p:cNvSpPr/>
          <p:nvPr/>
        </p:nvSpPr>
        <p:spPr>
          <a:xfrm>
            <a:off x="4427984" y="4941168"/>
            <a:ext cx="36004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t>Source-Extractor</a:t>
            </a:r>
          </a:p>
          <a:p>
            <a:pPr lvl="1"/>
            <a:r>
              <a:rPr lang="en-US" dirty="0" smtClean="0"/>
              <a:t>Identifies all of the galaxies in the image and guesses their properties</a:t>
            </a:r>
          </a:p>
          <a:p>
            <a:r>
              <a:rPr lang="en-US" dirty="0"/>
              <a:t>GALFIT </a:t>
            </a:r>
            <a:endParaRPr lang="en-US" dirty="0" smtClean="0"/>
          </a:p>
          <a:p>
            <a:pPr lvl="1"/>
            <a:r>
              <a:rPr lang="en-US" dirty="0" smtClean="0"/>
              <a:t>Refines the guesses and outputs an image of the model and residual</a:t>
            </a:r>
          </a:p>
          <a:p>
            <a:r>
              <a:rPr lang="en-US" dirty="0" smtClean="0"/>
              <a:t>Python</a:t>
            </a:r>
          </a:p>
          <a:p>
            <a:pPr lvl="1"/>
            <a:r>
              <a:rPr lang="en-US" dirty="0" smtClean="0"/>
              <a:t>Programs to run the above on a list of images and organize the </a:t>
            </a:r>
            <a:r>
              <a:rPr lang="en-US" dirty="0" smtClean="0"/>
              <a:t>outputs</a:t>
            </a:r>
          </a:p>
          <a:p>
            <a:r>
              <a:rPr lang="en-US" dirty="0" smtClean="0"/>
              <a:t>IDL</a:t>
            </a:r>
          </a:p>
          <a:p>
            <a:pPr lvl="1"/>
            <a:r>
              <a:rPr lang="en-US" dirty="0" smtClean="0"/>
              <a:t>Plots the results in a graph aggregately</a:t>
            </a:r>
            <a:endParaRPr lang="en-US" dirty="0"/>
          </a:p>
          <a:p>
            <a:pPr marL="457200" lvl="1" indent="0">
              <a:buNone/>
            </a:pPr>
            <a:endParaRPr lang="en-US" dirty="0" smtClean="0"/>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we’ve  accomplished</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Successfully modeled most galaxies in the simulated images</a:t>
            </a:r>
          </a:p>
          <a:p>
            <a:pPr fontAlgn="auto">
              <a:spcAft>
                <a:spcPts val="0"/>
              </a:spcAft>
              <a:buFont typeface="Arial" pitchFamily="34" charset="0"/>
              <a:buChar char="•"/>
              <a:defRPr/>
            </a:pPr>
            <a:r>
              <a:rPr lang="en-US" dirty="0" smtClean="0"/>
              <a:t>Automated the process of running several galaxy simultaneously</a:t>
            </a:r>
          </a:p>
          <a:p>
            <a:pPr fontAlgn="auto">
              <a:spcAft>
                <a:spcPts val="0"/>
              </a:spcAft>
              <a:buFont typeface="Arial" pitchFamily="34" charset="0"/>
              <a:buChar char="•"/>
              <a:defRPr/>
            </a:pPr>
            <a:r>
              <a:rPr lang="en-US" dirty="0" smtClean="0"/>
              <a:t>HELP!</a:t>
            </a:r>
          </a:p>
          <a:p>
            <a:pPr marL="0" indent="0" fontAlgn="auto">
              <a:spcAft>
                <a:spcPts val="0"/>
              </a:spcAft>
              <a:buNone/>
              <a:defRPr/>
            </a:pPr>
            <a:r>
              <a:rPr lang="en-US" dirty="0" smtClean="0"/>
              <a:t> </a:t>
            </a:r>
          </a:p>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8379255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t>Locating </a:t>
            </a:r>
            <a:r>
              <a:rPr lang="en-US" dirty="0" smtClean="0"/>
              <a:t>galaxies </a:t>
            </a:r>
            <a:r>
              <a:rPr lang="en-US" dirty="0" smtClean="0"/>
              <a:t>in the beginning,</a:t>
            </a:r>
            <a:r>
              <a:rPr lang="en-US" dirty="0"/>
              <a:t> </a:t>
            </a:r>
            <a:r>
              <a:rPr lang="en-US" dirty="0" smtClean="0"/>
              <a:t>which encouraged us to use Source- Extractor </a:t>
            </a:r>
            <a:endParaRPr lang="en-US" dirty="0" smtClean="0"/>
          </a:p>
          <a:p>
            <a:r>
              <a:rPr lang="en-US" dirty="0" smtClean="0"/>
              <a:t>Coming up with </a:t>
            </a:r>
            <a:r>
              <a:rPr lang="en-US" dirty="0" smtClean="0"/>
              <a:t>a good configuration file or </a:t>
            </a:r>
            <a:r>
              <a:rPr lang="en-US" dirty="0" smtClean="0"/>
              <a:t>settings </a:t>
            </a:r>
            <a:r>
              <a:rPr lang="en-US" dirty="0" smtClean="0"/>
              <a:t>that work for all images</a:t>
            </a:r>
          </a:p>
          <a:p>
            <a:r>
              <a:rPr lang="en-US" dirty="0" smtClean="0"/>
              <a:t>Evaluating the GALFIT outputs</a:t>
            </a:r>
          </a:p>
          <a:p>
            <a:pPr marL="0" indent="0">
              <a:buNone/>
            </a:pPr>
            <a:endParaRPr lang="en-US" dirty="0" smtClean="0"/>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Come up with a better Source-Extractor file such that it yields good results </a:t>
            </a:r>
            <a:r>
              <a:rPr lang="en-US" dirty="0" smtClean="0"/>
              <a:t>for a higher percentage of image</a:t>
            </a:r>
          </a:p>
          <a:p>
            <a:pPr fontAlgn="auto">
              <a:spcAft>
                <a:spcPts val="0"/>
              </a:spcAft>
              <a:buFont typeface="Arial" pitchFamily="34" charset="0"/>
              <a:buChar char="•"/>
              <a:defRPr/>
            </a:pPr>
            <a:r>
              <a:rPr lang="en-US" dirty="0" smtClean="0"/>
              <a:t>Sent th</a:t>
            </a:r>
            <a:r>
              <a:rPr lang="en-US" dirty="0" smtClean="0"/>
              <a:t>e guesses from Source-Extractor </a:t>
            </a:r>
            <a:r>
              <a:rPr lang="en-US" dirty="0" smtClean="0"/>
              <a:t>through GALFIT whose aggregate data can be used to see how well the simulations agree with the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Acknowledgement</a:t>
            </a:r>
            <a:endParaRPr lang="en-US" dirty="0" smtClean="0"/>
          </a:p>
        </p:txBody>
      </p:sp>
      <p:sp>
        <p:nvSpPr>
          <p:cNvPr id="3075" name="Espace réservé du contenu 2"/>
          <p:cNvSpPr>
            <a:spLocks noGrp="1"/>
          </p:cNvSpPr>
          <p:nvPr>
            <p:ph idx="1"/>
          </p:nvPr>
        </p:nvSpPr>
        <p:spPr>
          <a:xfrm>
            <a:off x="2071688" y="1600200"/>
            <a:ext cx="6615112" cy="4525963"/>
          </a:xfrm>
        </p:spPr>
        <p:txBody>
          <a:bodyPr/>
          <a:lstStyle/>
          <a:p>
            <a:pPr marL="0" indent="0">
              <a:buNone/>
            </a:pPr>
            <a:endParaRPr lang="en-US" dirty="0" smtClean="0"/>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726</TotalTime>
  <Words>979</Words>
  <Application>Microsoft Macintosh PowerPoint</Application>
  <PresentationFormat>On-screen Show (4:3)</PresentationFormat>
  <Paragraphs>77</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Future Work</vt:lpstr>
      <vt:lpstr>How we’re doing it</vt:lpstr>
      <vt:lpstr>What we’ve  accomplished</vt:lpstr>
      <vt:lpstr>Challenges we’ve faced</vt:lpstr>
      <vt:lpstr>What we have left to do</vt:lpstr>
      <vt:lpstr>Acknowledgement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69</cp:revision>
  <dcterms:modified xsi:type="dcterms:W3CDTF">2014-07-16T17:25:01Z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